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7" r:id="rId2"/>
    <p:sldId id="349" r:id="rId3"/>
    <p:sldId id="259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9" r:id="rId30"/>
    <p:sldId id="422" r:id="rId31"/>
    <p:sldId id="423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24" r:id="rId47"/>
    <p:sldId id="414" r:id="rId48"/>
    <p:sldId id="415" r:id="rId49"/>
    <p:sldId id="416" r:id="rId50"/>
    <p:sldId id="417" r:id="rId51"/>
    <p:sldId id="418" r:id="rId52"/>
    <p:sldId id="419" r:id="rId53"/>
    <p:sldId id="420" r:id="rId54"/>
  </p:sldIdLst>
  <p:sldSz cx="12192000" cy="6858000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3AEF0D3-3858-4E7C-A8D3-B97D9E8880FE}">
          <p14:sldIdLst>
            <p14:sldId id="257"/>
            <p14:sldId id="349"/>
            <p14:sldId id="259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422"/>
            <p14:sldId id="423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24"/>
            <p14:sldId id="414"/>
            <p14:sldId id="415"/>
            <p14:sldId id="416"/>
            <p14:sldId id="417"/>
            <p14:sldId id="418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1A6"/>
    <a:srgbClr val="FFFFFF"/>
    <a:srgbClr val="0068E3"/>
    <a:srgbClr val="5E2FE3"/>
    <a:srgbClr val="D6FDD1"/>
    <a:srgbClr val="75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8" autoAdjust="0"/>
    <p:restoredTop sz="86483" autoAdjust="0"/>
  </p:normalViewPr>
  <p:slideViewPr>
    <p:cSldViewPr snapToGrid="0" showGuides="1">
      <p:cViewPr varScale="1">
        <p:scale>
          <a:sx n="121" d="100"/>
          <a:sy n="121" d="100"/>
        </p:scale>
        <p:origin x="427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17A91D-8102-61DC-5128-C0B286810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52C8CF-B01E-11EE-A0DF-ABAA3B789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EEC52-B174-4E6F-82C9-1BF56EE34ADA}" type="datetime1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FDFC8-1732-ED67-ACB1-E3CB20992A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C272D-962D-FE9B-EFA3-535945CABF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7B64E-0D88-421E-BC55-BFFDB6951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5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6BED-6B57-46BF-AFFA-3C03064ABEA8}" type="datetime1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49051" y="1403974"/>
            <a:ext cx="6551850" cy="24687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60349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48153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13552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92877" y="491163"/>
            <a:ext cx="11406244" cy="5875674"/>
          </a:xfrm>
          <a:prstGeom prst="roundRect">
            <a:avLst>
              <a:gd name="adj" fmla="val 1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1500188"/>
            <a:ext cx="2836800" cy="9144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3" name="Group 12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Freeform: Shape 14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61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2762340"/>
            <a:ext cx="4495800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1" y="3358969"/>
            <a:ext cx="44958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675649" y="6478583"/>
            <a:ext cx="437019" cy="274320"/>
          </a:xfrm>
        </p:spPr>
        <p:txBody>
          <a:bodyPr/>
          <a:lstStyle>
            <a:lvl1pPr>
              <a:defRPr>
                <a:solidFill>
                  <a:srgbClr val="0851A6"/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033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0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879600"/>
            <a:ext cx="5332133" cy="194434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7337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31600" y="6409690"/>
            <a:ext cx="43701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6" Type="http://schemas.openxmlformats.org/officeDocument/2006/relationships/image" Target="../media/image37.emf"/><Relationship Id="rId5" Type="http://schemas.openxmlformats.org/officeDocument/2006/relationships/image" Target="../media/image3.png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5" Type="http://schemas.openxmlformats.org/officeDocument/2006/relationships/image" Target="../media/image51.jp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5" Type="http://schemas.openxmlformats.org/officeDocument/2006/relationships/image" Target="../media/image53.jp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Relationship Id="rId5" Type="http://schemas.openxmlformats.org/officeDocument/2006/relationships/image" Target="../media/image67.png"/><Relationship Id="rId4" Type="http://schemas.openxmlformats.org/officeDocument/2006/relationships/image" Target="../media/image6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2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en-US" altLang="zh-CN" sz="40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Hydra</a:t>
            </a:r>
            <a:r>
              <a:rPr lang="zh-CN" altLang="en-US" sz="40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高速多端口共享缓存管理模块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78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结合</a:t>
            </a:r>
            <a:r>
              <a:rPr lang="en-US" altLang="zh-CN" sz="2800" dirty="0">
                <a:solidFill>
                  <a:srgbClr val="0851A6"/>
                </a:solidFill>
              </a:rPr>
              <a:t>Crossbar</a:t>
            </a:r>
            <a:r>
              <a:rPr lang="zh-CN" altLang="en-US" sz="2800" dirty="0">
                <a:solidFill>
                  <a:srgbClr val="0851A6"/>
                </a:solidFill>
              </a:rPr>
              <a:t>架构与总线架构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之间的数据传输</a:t>
            </a: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结构进行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，结合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总线结构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优点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之间可以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独立点对点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传输数据而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不相互阻塞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避免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和总线结构都具有的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写入仲裁缺陷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点对点传输的建立也能具有较为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复杂的策略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2A463-1A4F-9ACC-0AB3-E543F2EF1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1" y="858745"/>
            <a:ext cx="3648583" cy="26675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DEBF50-F86D-F1D3-A920-AAA76AC30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74" y="3354110"/>
            <a:ext cx="5035385" cy="32372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6F8A93-D7CC-4AC2-8DB3-4E4EA448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60" y="3354110"/>
            <a:ext cx="4998984" cy="325242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D3A9A1-D115-1EF2-B9F6-BC99E6D8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937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传统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模拟的单向链表维护队列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每个队列对应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需要的空间为 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65536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×16</m:t>
                    </m:r>
                    <m:r>
                      <a:rPr lang="en-US" altLang="zh-CN" b="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𝑏𝑖𝑡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b="1" kern="100" dirty="0"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个端口共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128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个队列需要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𝟏𝟐𝟖</m:t>
                    </m:r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若酌情减少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的深度，则导致队列</a:t>
                </a: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有数据量限制</a:t>
                </a:r>
                <a:endParaRPr lang="en-US" altLang="zh-CN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blipFill>
                <a:blip r:embed="rId4"/>
                <a:stretch>
                  <a:fillRect l="-840" b="-4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D2AE073-0565-6113-DB7D-834F303C1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55" y="3013117"/>
            <a:ext cx="5395073" cy="334650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7DA804D-0255-2FDA-4AE6-F772EB4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0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将所有优先级队列存储在一起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表中每个结点都是指向了另一个结点的指针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为单位划分跳转表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5258C8-FDD7-5805-166A-CCF6EA94F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62" y="2586205"/>
            <a:ext cx="7947659" cy="395728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965BC-9CFF-B204-6598-80F6ADDD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41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跳转表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每个队列仅需维护队头和队尾的跳转表结点的地址</a:t>
                </a:r>
                <a:endPara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由于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SRAM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的空间固定，所以跳转表占用的资源也固定</a:t>
                </a:r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32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×2048×16</m:t>
                    </m:r>
                    <m:r>
                      <m:rPr>
                        <m:sty m:val="p"/>
                      </m:rPr>
                      <a:rPr lang="en-US" altLang="zh-CN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bits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𝑴𝒃𝒊𝒕</m:t>
                    </m:r>
                  </m:oMath>
                </a14:m>
                <a:r>
                  <a:rPr lang="en-US" altLang="zh-CN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54326"/>
              </a:xfrm>
              <a:prstGeom prst="rect">
                <a:avLst/>
              </a:prstGeom>
              <a:blipFill>
                <a:blip r:embed="rId4"/>
                <a:stretch>
                  <a:fillRect l="-840"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05258C8-FDD7-5805-166A-CCF6EA94F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462" y="2586205"/>
            <a:ext cx="7947659" cy="395728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A6452-594B-E744-3682-4A4F13C4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62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跳转表机制下的数据包出入队过程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写入：队尾更新为新数据包末页地址，跳转表拼接断链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读出：队头更新为被读出数据包的末页跳转表结点内容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5E2B02-F266-F11E-1919-7E0269C4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28" y="2502930"/>
            <a:ext cx="9101727" cy="369104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E0CD2C-C550-0316-C7ED-E0E45D62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53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8163498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读出冲突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表现：多个端口想从同一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读出数据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后果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：读取请求被逐个处理，后处理的端口的读出延迟极高（数百甚至数千）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根本原因：同一个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中被写入大量目的端口不同的数据包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0D998F-0D7A-26C4-A8BE-C631BA264C2F}"/>
              </a:ext>
            </a:extLst>
          </p:cNvPr>
          <p:cNvSpPr txBox="1"/>
          <p:nvPr/>
        </p:nvSpPr>
        <p:spPr>
          <a:xfrm>
            <a:off x="1913821" y="3043605"/>
            <a:ext cx="816349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如何缓解？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尝试降低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中目的端口不同数据包的数量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将去向同端口的数据包汇集在一个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61249FB-ED87-F885-F612-F6794B70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1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6750907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衡量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是否适合新写入的数据包的标准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红、黑、绿色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不满足硬性要求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白、蓝色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满足硬性要求，但偏好程度 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深蓝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浅蓝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88FD7C-9281-BE38-AE87-B93D4B04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37" y="2840018"/>
            <a:ext cx="8505509" cy="398614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8B49B-9141-C683-E40A-D3DD1038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00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6984237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匹配过程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每次匹配都将持续一段时间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每个周期端口检测一个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，若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比已有的结果更好，则更新结果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88FD7C-9281-BE38-AE87-B93D4B04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37" y="2840018"/>
            <a:ext cx="8505509" cy="398614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31AE86-4954-8955-220A-95EB9F9C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04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8699527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基于时间戳实现的错位轮询匹配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消除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架构的写入仲裁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，每个端口总在匹配不同的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精巧设计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偏移量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，使得每次匹配所需的参数可以被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提前选取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简化匹配周期的组合逻辑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CF97F9-8F71-9E41-17A3-26A5D2D23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71" y="2744748"/>
            <a:ext cx="6889641" cy="3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FF349-09A0-C04F-645C-F5CD2E57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35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9651337-3D38-C336-AA70-E881739B3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95"/>
          <a:stretch/>
        </p:blipFill>
        <p:spPr>
          <a:xfrm>
            <a:off x="5941026" y="2088179"/>
            <a:ext cx="5012856" cy="13526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设置写入前端缓冲结构，支持断点续传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“写入前端”缓冲区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数据包暂时的停靠处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三指针维护的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，支持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边传输边缓存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，避免数据堆积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暂停信号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pause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找不到可用的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的标志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提前拉高，便于外部设备检测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断点续传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，无需冲刷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收回数据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22162B3-0F3B-66C1-C7DD-17C554EDB9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6" t="5323" r="2991" b="8408"/>
          <a:stretch/>
        </p:blipFill>
        <p:spPr>
          <a:xfrm>
            <a:off x="3301946" y="3486178"/>
            <a:ext cx="7588876" cy="326146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B3B501-4E3F-F500-3584-44FC1ABD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04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232FD41C-2EAE-EF04-B7E1-2173F8F1C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35" y="1589164"/>
            <a:ext cx="3152560" cy="3060493"/>
          </a:xfrm>
        </p:spPr>
        <p:txBody>
          <a:bodyPr>
            <a:normAutofit/>
          </a:bodyPr>
          <a:lstStyle/>
          <a:p>
            <a:pPr lvl="0">
              <a:lnSpc>
                <a:spcPct val="180000"/>
              </a:lnSpc>
            </a:pPr>
            <a:r>
              <a:rPr lang="en-US" altLang="zh-CN" sz="2700" dirty="0">
                <a:solidFill>
                  <a:srgbClr val="0851A6"/>
                </a:solidFill>
              </a:rPr>
              <a:t>1.  </a:t>
            </a:r>
            <a:r>
              <a:rPr lang="zh-CN" altLang="en-US" sz="2700" dirty="0">
                <a:solidFill>
                  <a:srgbClr val="0851A6"/>
                </a:solidFill>
              </a:rPr>
              <a:t>概述</a:t>
            </a:r>
            <a:br>
              <a:rPr lang="en-US" altLang="zh-CN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2.  </a:t>
            </a:r>
            <a:r>
              <a:rPr lang="zh-CN" altLang="en-US" sz="2700" dirty="0">
                <a:solidFill>
                  <a:srgbClr val="0851A6"/>
                </a:solidFill>
              </a:rPr>
              <a:t>基本参数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3.  </a:t>
            </a:r>
            <a:r>
              <a:rPr lang="zh-CN" altLang="en-US" sz="2700" dirty="0">
                <a:solidFill>
                  <a:srgbClr val="0851A6"/>
                </a:solidFill>
              </a:rPr>
              <a:t>项目基本框架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4.  </a:t>
            </a:r>
            <a:r>
              <a:rPr lang="zh-CN" altLang="en-US" sz="2700" dirty="0">
                <a:solidFill>
                  <a:srgbClr val="0851A6"/>
                </a:solidFill>
              </a:rPr>
              <a:t>项目亮点</a:t>
            </a: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1107753" y="2115614"/>
            <a:ext cx="2196700" cy="2261201"/>
          </a:xfrm>
          <a:prstGeom prst="flowChartConnector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26EF0A-EC32-B638-35F1-46D3595AAC6B}"/>
              </a:ext>
            </a:extLst>
          </p:cNvPr>
          <p:cNvSpPr txBox="1"/>
          <p:nvPr/>
        </p:nvSpPr>
        <p:spPr>
          <a:xfrm>
            <a:off x="1530540" y="2892271"/>
            <a:ext cx="135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1" name="标题 11">
            <a:extLst>
              <a:ext uri="{FF2B5EF4-FFF2-40B4-BE49-F238E27FC236}">
                <a16:creationId xmlns:a16="http://schemas.microsoft.com/office/drawing/2014/main" id="{777A8892-D23A-196F-49FB-934F1513A5B1}"/>
              </a:ext>
            </a:extLst>
          </p:cNvPr>
          <p:cNvSpPr txBox="1">
            <a:spLocks/>
          </p:cNvSpPr>
          <p:nvPr/>
        </p:nvSpPr>
        <p:spPr>
          <a:xfrm>
            <a:off x="7421599" y="1440116"/>
            <a:ext cx="3071929" cy="32095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80000"/>
              </a:lnSpc>
            </a:pPr>
            <a:r>
              <a:rPr lang="en-US" altLang="zh-CN" sz="2800" dirty="0">
                <a:solidFill>
                  <a:srgbClr val="0851A6"/>
                </a:solidFill>
              </a:rPr>
              <a:t>5.  </a:t>
            </a:r>
            <a:r>
              <a:rPr lang="zh-CN" altLang="en-US" sz="2800" dirty="0">
                <a:solidFill>
                  <a:srgbClr val="0851A6"/>
                </a:solidFill>
              </a:rPr>
              <a:t>模块介绍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6.  </a:t>
            </a:r>
            <a:r>
              <a:rPr lang="zh-CN" altLang="en-US" sz="2800" dirty="0">
                <a:solidFill>
                  <a:srgbClr val="0851A6"/>
                </a:solidFill>
              </a:rPr>
              <a:t>接口与配置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7.  </a:t>
            </a:r>
            <a:r>
              <a:rPr lang="zh-CN" altLang="en-US" sz="2800" dirty="0">
                <a:solidFill>
                  <a:srgbClr val="0851A6"/>
                </a:solidFill>
              </a:rPr>
              <a:t>验证方法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8.  </a:t>
            </a:r>
            <a:r>
              <a:rPr lang="zh-CN" altLang="en-US" sz="2800" dirty="0">
                <a:solidFill>
                  <a:srgbClr val="0851A6"/>
                </a:solidFill>
              </a:rPr>
              <a:t>总结与展望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9383D-4018-2333-6A4A-635BD82C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90" y="-6124"/>
            <a:ext cx="3296317" cy="8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70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基于尾部预测的快速拼接机制，支持单包边读边写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传统方案的读写延迟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总延时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传输延迟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XD+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数据包长度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入队拼接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设计的快速拼接机制的读写延迟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总延时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传输延迟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XD+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入队拼接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将读写延迟降低至少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60%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最高可达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98%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，平均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80%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C5776B-B9F5-F662-957B-BF3543DE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512" y="3211748"/>
            <a:ext cx="9711559" cy="349745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267E2A-D312-138D-A1F6-C7A2F69E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402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基于尾部预测的快速拼接机制，支持单包边读边写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尾部预测实现的快速拼接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时二次解析控制部分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将头页指针与长度相加得到预测指针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抵消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了匹配过程引入的开销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使数据包的读写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灵活性大幅提升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24F2C-0319-26F8-9C5A-0E401606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780" y="933318"/>
            <a:ext cx="5174760" cy="32949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0AC4A8-EA47-D7C6-FBCE-A2157AAC4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98" r="793"/>
          <a:stretch/>
        </p:blipFill>
        <p:spPr>
          <a:xfrm>
            <a:off x="1800309" y="4287559"/>
            <a:ext cx="10181485" cy="2095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DBE8FA-6B6D-941C-7440-937EBD4F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91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多匹配模式支持，可设置全动态、半动态、静态模式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4045546" cy="4994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个端口分别与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不共享任何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中低速数据交换，读取延迟最低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个端口分别与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共享剩余的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适用于极端情况较少的大量数据交换，读取延迟较低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个端口完全共享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适用于会出现极端情况的大量数据交换，读取延迟中等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15DCAC-3DBB-3A9F-4897-5732291A1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" r="27851"/>
          <a:stretch/>
        </p:blipFill>
        <p:spPr>
          <a:xfrm>
            <a:off x="6659354" y="1073299"/>
            <a:ext cx="4836861" cy="486274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35231A-36E4-F235-D799-797314AF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15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DD49ACD-FE47-4DBF-01D6-D2F0572E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48" y="1965253"/>
            <a:ext cx="7923687" cy="48372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保障保序性，消除传统仲裁的缺陷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传统仲裁机制对于时间顺序不敏感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使得数据包读出顺序出错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没有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“保序性”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448796-5CE4-EC32-AA3B-7E5914F9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56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保障保序性，消除传统仲裁的缺陷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时间戳请求与时间序列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请求时间戳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进行仲裁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逻辑简单，不会造成额外的时延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F48801-9C01-A7B2-C999-FA1CC5EEA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6499"/>
          <a:stretch/>
        </p:blipFill>
        <p:spPr>
          <a:xfrm>
            <a:off x="2314302" y="2281535"/>
            <a:ext cx="8935980" cy="427423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36C807-4B62-E432-44D9-42D5E20C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9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“安抚”读取机制，进一步降低读出延迟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轮流满足读出冲突端口的请求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每次读出一页，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轮换到下个请求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拉高到获得有效数据（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拉高）的上限延时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4CA957-DFD0-CBA1-1070-03D0811B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761" y="2380751"/>
            <a:ext cx="8105061" cy="42289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78FFE6-A657-BD0F-A973-CE63AA9F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7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基于掩码集的无需复杂计算的快速</a:t>
            </a:r>
            <a:r>
              <a:rPr lang="en-US" altLang="zh-CN" sz="2800" dirty="0">
                <a:solidFill>
                  <a:srgbClr val="0851A6"/>
                </a:solidFill>
              </a:rPr>
              <a:t>WRR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只依赖掩码集选取逻辑的快速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无需任何复杂计算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（如加权运算、移位运算等）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预生成下一次读出数据包的队列号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EDF95-0A7C-4ED0-8E5F-D5ADE381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30" y="2200560"/>
            <a:ext cx="6869923" cy="443618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2B05D7-7590-AF7E-E33F-9077F383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96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并行汉明校验，实现单周期编码解码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448698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并行化异或运算的汉明校验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仅需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XOR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的时间，可视为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组合逻辑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单周期内完成编码与解码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3A1C35-AF8E-F76F-069E-ABE532390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542" y="5186256"/>
            <a:ext cx="4545234" cy="15953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8C6BFB-D59B-5581-3A9D-092ED18F7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444" y="1377905"/>
            <a:ext cx="4318651" cy="5341617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B0933F-E4C1-4BD2-DAF0-D7082DCF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82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其他亮点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5413993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代码注释齐全，命名规范，逻辑状态机化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占用资源较大的结构全部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化，降低布线压力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机制流水线化，相邻请求可无间隔连续处理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严格衡量每一步逻辑复杂度，保障时序严谨性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验方式，使得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在绝大多数情况下具有良好的鲁棒性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详细的技术文档，每个实现细节都有清晰说明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DA1BA2-FA84-2D0A-E2F8-91E54DE39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53" y="950859"/>
            <a:ext cx="3950740" cy="5466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CCA0C2-1F1D-E8B9-6425-787AB054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819" y="3937279"/>
            <a:ext cx="3534738" cy="2239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359AC8-2D8F-E050-B86C-AE527A238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8133" y="5158017"/>
            <a:ext cx="2910424" cy="1476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43B503-F2B2-0C2A-7E74-F0E6900A5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621" y="4220646"/>
            <a:ext cx="4269683" cy="1955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3F6DCC-5022-6A61-D57B-8E0269B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38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模块介绍 </a:t>
            </a:r>
            <a:r>
              <a:rPr lang="en-US" altLang="zh-CN" sz="2800" dirty="0">
                <a:solidFill>
                  <a:srgbClr val="0851A6"/>
                </a:solidFill>
              </a:rPr>
              <a:t>hydra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9AF5AF5-B15C-0992-9A34-FB0E77B80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02" y="1339080"/>
            <a:ext cx="3819795" cy="491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2D82FA-66A3-19F9-6585-E1507F2CF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222" y="900341"/>
            <a:ext cx="3126861" cy="335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3B4028-FCAD-7CD1-7644-B02255CE0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490" y="4282555"/>
            <a:ext cx="2658559" cy="19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A6AAB3-7E9B-0120-C7F1-018885B13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42" y="4282555"/>
            <a:ext cx="2889482" cy="19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0BF643-0A45-8181-4826-D5BD04DD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25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1913821" y="1132244"/>
            <a:ext cx="4182179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独立同时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个队列按优先级调度数据包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动态分配缓存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提供严格优先级、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两种调度模式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066590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150991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164250" y="1132244"/>
            <a:ext cx="5929425" cy="411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架构交换机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的诸多缺陷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引入跳转表的思想，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维护队列所需资源，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解除队列</a:t>
            </a:r>
            <a:b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数据量限制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采用特殊的匹配机制，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读出冲突导致的延迟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添加暂停传输信号，支持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断点续传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尾部预测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的快速拼接，支持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单数据包级别的边读边写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匹配模式支持，集合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动静态分配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功能于一体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高度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保序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，消除传统仲裁缺陷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位掩码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实现极低复杂度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的数据校验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FDA264-746D-6016-D164-F10BC76D0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19" y="3150568"/>
            <a:ext cx="3234548" cy="346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CD5E83-07BC-2E21-8889-B58F37B7E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437" y="4023175"/>
            <a:ext cx="2038755" cy="2044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17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写入简化流程图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031B357-F21E-D21A-C060-AE2E233B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36" y="805585"/>
            <a:ext cx="6768511" cy="598458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9A6188-A44C-B1EB-DB4C-BAF5802E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67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读出简化流程图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BEAC143-D470-2B24-3863-3AB066FA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62" y="1202342"/>
            <a:ext cx="8775059" cy="519107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F88E50-5C3F-37BA-8240-EBE388E2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511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读写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12075" y="2842478"/>
            <a:ext cx="1519141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19" y="874070"/>
            <a:ext cx="9913373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wr_sop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周期表示开始写入数据包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wr_eop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周期表示结束写入数据包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：表示当前通过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写入的一半字数据有效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：写入一半字数据的内容，仅在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为高的时候被认为有效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full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：当所有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被占用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满时拉高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almost_full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：当所有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均满足以下至少一个条件时拉高：被占用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写满剩余空间少于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25%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pause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：当前端口缓冲区被占满或上个包已写入缓冲区完毕，但仍处于超时匹配时拉高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971BF6-E0BF-5426-3938-F386DCC6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94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读写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6037" y="284247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19" y="874070"/>
            <a:ext cx="9913373" cy="2956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：请求读出一个数据包的信号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rd_sop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周期表示开始写入数据包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rd_eop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周期表示结束写入数据包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：表示当前通过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写入的一半字数据有效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rd_data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：写入一半字数据的内容，仅在</a:t>
            </a:r>
            <a:r>
              <a:rPr lang="en-US" altLang="zh-CN" sz="18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为高的时候被认为有效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AA55B4-4B1E-3729-0204-C842AADB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6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配置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6037" y="284247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20" y="874070"/>
            <a:ext cx="4707698" cy="4618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wrr_enable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使能端口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match_mode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：缓存分配模式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静态分配</a:t>
            </a:r>
            <a:endParaRPr lang="en-US" altLang="zh-CN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半动态分配</a:t>
            </a:r>
            <a:endParaRPr lang="en-US" altLang="zh-CN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2/3-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全动态分配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match_threshold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：匹配阈值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静态分配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半动态分配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全动态分配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 30</a:t>
            </a:r>
            <a:endParaRPr lang="zh-CN" altLang="en-US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533585-86CB-B684-0E94-E30BFDE9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892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8251639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 单数据包读写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F55AFA-6BEA-9268-7C41-9791C233A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164" y="1155305"/>
            <a:ext cx="10508243" cy="15496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C958FE-BEA3-872C-110A-6BE052B1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64" y="2732873"/>
            <a:ext cx="10508243" cy="1713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52FC9DD-2580-4F39-A1AF-E1787F58A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163" y="4478194"/>
            <a:ext cx="10508244" cy="179759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8EC13-A3CB-C066-C88E-02059D76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35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890748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 前端缓冲与匹配过程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7C5112-2C52-A38A-88F7-841D21BD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756" y="2196315"/>
            <a:ext cx="10319057" cy="267275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6D0D2-9147-DB68-0198-45967664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200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 前端传输数据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DF1C21-4E30-9A86-FAB3-3ABA04AB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794" y="2196315"/>
            <a:ext cx="10425288" cy="268221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62355-7C4A-EFED-E24F-505D04AF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93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 入队请求的生成与时间序列管理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D38B77-06D9-3397-59E1-8942D187F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658" y="1692449"/>
            <a:ext cx="10415218" cy="377503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95DA7F-FE48-2FEF-E1FE-A4DE1DE5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519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基于尾部预测的快速拼接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05CBC3-065B-AEEA-A0D2-1567A1F0E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186" y="2312792"/>
            <a:ext cx="10454608" cy="261727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AB9CD7-335D-9F24-6EA3-E957191B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435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基本参数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5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1" y="4755740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284001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29BB0F-F4A0-D5C2-8AFE-BDC935EBD6F0}"/>
              </a:ext>
            </a:extLst>
          </p:cNvPr>
          <p:cNvSpPr txBox="1"/>
          <p:nvPr/>
        </p:nvSpPr>
        <p:spPr>
          <a:xfrm>
            <a:off x="1781603" y="1264063"/>
            <a:ext cx="49823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25MHz~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单块</a:t>
            </a: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双口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256Kbits (16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16384)</a:t>
            </a:r>
          </a:p>
          <a:p>
            <a:pPr algn="just">
              <a:lnSpc>
                <a:spcPct val="150000"/>
              </a:lnSpc>
            </a:pP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读写带宽（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写入带宽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3.725Gbps/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读出带宽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.725Gbps/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总计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59.6Gbps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按数据包头：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8~24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匹配阈值（可配置）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按数据包尾：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周期（可立即读出）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B3767F-265C-8B13-1E96-597BC48EF133}"/>
              </a:ext>
            </a:extLst>
          </p:cNvPr>
          <p:cNvSpPr txBox="1"/>
          <p:nvPr/>
        </p:nvSpPr>
        <p:spPr>
          <a:xfrm>
            <a:off x="6775986" y="1264063"/>
            <a:ext cx="4285102" cy="448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突发传输支持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pause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信号时未拉高，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端口任意时刻均支持突发传输。在保持一直读出数据包的情况下，支持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长期突发传输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。压力测试已通过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&gt;200us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的突发传输。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</a:t>
            </a: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存储资源占用情况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1Mbits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空闲队列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704Kbits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ECC</a:t>
            </a: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校验信息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512Kbits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写入前端缓冲区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16Kbits</a:t>
            </a: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功率：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2.354W</a:t>
            </a:r>
            <a:endParaRPr lang="zh-CN" altLang="en-US" sz="16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D77A83-9011-6DB0-DC78-5F4A297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72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多数据包的保序性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EF2A5E-A97E-76AB-B2FB-CD53425F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85" y="1909899"/>
            <a:ext cx="10356894" cy="310211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25E4E3-EF6C-7CA5-36EA-AB70B15A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41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基于快速拼接的无延迟</a:t>
            </a:r>
            <a:r>
              <a:rPr lang="en-US" altLang="zh-CN" sz="2800" dirty="0">
                <a:solidFill>
                  <a:srgbClr val="0851A6"/>
                </a:solidFill>
              </a:rPr>
              <a:t>/</a:t>
            </a:r>
            <a:r>
              <a:rPr lang="zh-CN" altLang="en-US" sz="2800" dirty="0">
                <a:solidFill>
                  <a:srgbClr val="0851A6"/>
                </a:solidFill>
              </a:rPr>
              <a:t>提前读取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F7EDC1-C1CA-4B08-58B6-B8AAC4AAF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38" y="2721555"/>
            <a:ext cx="10350588" cy="177939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993CA6-F598-1EA6-1CD9-8C529604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2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0797E-01DD-5B41-9A61-33E614BEB493}"/>
              </a:ext>
            </a:extLst>
          </p:cNvPr>
          <p:cNvSpPr txBox="1"/>
          <p:nvPr/>
        </p:nvSpPr>
        <p:spPr>
          <a:xfrm>
            <a:off x="1913820" y="874070"/>
            <a:ext cx="7305854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单端口线性映射写入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字节数据包并完全读出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/>
              <p:nvPr/>
            </p:nvSpPr>
            <p:spPr>
              <a:xfrm>
                <a:off x="1913820" y="1472500"/>
                <a:ext cx="9163445" cy="1367682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256us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256us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交换数据量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512000bits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测试写入速度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512000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34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×256×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=3.52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800" b="1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测试读出速度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512000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36</m:t>
                            </m:r>
                          </m:num>
                          <m:den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×256×</m:t>
                        </m:r>
                        <m:sSup>
                          <m:s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=3.52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0" y="1472500"/>
                <a:ext cx="9163445" cy="1367682"/>
              </a:xfrm>
              <a:prstGeom prst="rect">
                <a:avLst/>
              </a:prstGeom>
              <a:blipFill>
                <a:blip r:embed="rId4"/>
                <a:stretch>
                  <a:fillRect l="-599" b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7D3B2A2-A172-17B6-9A70-39E25E343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225" y="3197750"/>
            <a:ext cx="6850634" cy="3317452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EA4658E-CCDF-DD64-B125-EF6C94F4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965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0797E-01DD-5B41-9A61-33E614BEB493}"/>
              </a:ext>
            </a:extLst>
          </p:cNvPr>
          <p:cNvSpPr txBox="1"/>
          <p:nvPr/>
        </p:nvSpPr>
        <p:spPr>
          <a:xfrm>
            <a:off x="1913820" y="874070"/>
            <a:ext cx="7305854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个端口同时线性映射写入共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4800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字节数据包并完全读出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/>
              <p:nvPr/>
            </p:nvSpPr>
            <p:spPr>
              <a:xfrm>
                <a:off x="1913820" y="1472500"/>
                <a:ext cx="9163445" cy="1754326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77us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305us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256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交换数据量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2457600bits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读出冲突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：最大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，平均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1.03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测试写入速度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2457600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34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×77×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=55.95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测试读出速度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2457600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36</m:t>
                            </m:r>
                          </m:num>
                          <m:den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×305×</m:t>
                        </m:r>
                        <m:sSup>
                          <m:sSup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=53.36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i="1" kern="100" dirty="0"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0" y="1472500"/>
                <a:ext cx="9163445" cy="1754326"/>
              </a:xfrm>
              <a:prstGeom prst="rect">
                <a:avLst/>
              </a:prstGeom>
              <a:blipFill>
                <a:blip r:embed="rId4"/>
                <a:stretch>
                  <a:fillRect l="-599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BF3D2BEC-D193-0BF1-2111-6EE447A77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77" y="3361603"/>
            <a:ext cx="6779930" cy="329372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C0E8353-370E-F56B-76AF-C5CFCBD3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656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0797E-01DD-5B41-9A61-33E614BEB493}"/>
              </a:ext>
            </a:extLst>
          </p:cNvPr>
          <p:cNvSpPr txBox="1"/>
          <p:nvPr/>
        </p:nvSpPr>
        <p:spPr>
          <a:xfrm>
            <a:off x="1913820" y="874070"/>
            <a:ext cx="7305854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个端口同时随机映射写入共</a:t>
            </a: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4800</a:t>
            </a:r>
            <a:r>
              <a:rPr lang="zh-CN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字节数据包并完全读出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/>
              <p:nvPr/>
            </p:nvSpPr>
            <p:spPr>
              <a:xfrm>
                <a:off x="1913820" y="1472500"/>
                <a:ext cx="9163445" cy="1754326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77us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325us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256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交换数据量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2457600bits</a:t>
                </a:r>
                <a:endPara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读出冲突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：最大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，平均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1.385</a:t>
                </a:r>
                <a:endParaRPr lang="en-US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测试写入速度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2457600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34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×77×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=55.95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测试读出速度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2457600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36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×325×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=50.08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0" y="1472500"/>
                <a:ext cx="9163445" cy="1754326"/>
              </a:xfrm>
              <a:prstGeom prst="rect">
                <a:avLst/>
              </a:prstGeom>
              <a:blipFill>
                <a:blip r:embed="rId4"/>
                <a:stretch>
                  <a:fillRect l="-599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8350037-4F05-882F-0352-DE10BA433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061" y="3316981"/>
            <a:ext cx="6980971" cy="3396478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56CB262-65B2-B43D-8DD0-A7CF4ABA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266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0797E-01DD-5B41-9A61-33E614BEB493}"/>
              </a:ext>
            </a:extLst>
          </p:cNvPr>
          <p:cNvSpPr txBox="1"/>
          <p:nvPr/>
        </p:nvSpPr>
        <p:spPr>
          <a:xfrm>
            <a:off x="1913820" y="874070"/>
            <a:ext cx="7305854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个端口同时随机</a:t>
            </a:r>
            <a:r>
              <a:rPr lang="zh-CN" altLang="zh-CN" b="1" dirty="0">
                <a:ea typeface="等线" panose="02010600030101010101" pitchFamily="2" charset="-122"/>
                <a:cs typeface="Times New Roman" panose="02020603050405020304" pitchFamily="18" charset="0"/>
              </a:rPr>
              <a:t>映射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写入共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1600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个随机</a:t>
            </a:r>
            <a:r>
              <a:rPr lang="zh-CN" altLang="zh-CN" b="1" dirty="0">
                <a:ea typeface="等线" panose="02010600030101010101" pitchFamily="2" charset="-122"/>
                <a:cs typeface="Times New Roman" panose="02020603050405020304" pitchFamily="18" charset="0"/>
              </a:rPr>
              <a:t>长度数据包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并完全读出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/>
              <p:nvPr/>
            </p:nvSpPr>
            <p:spPr>
              <a:xfrm>
                <a:off x="1913820" y="1472500"/>
                <a:ext cx="9163445" cy="2169825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95us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177us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：同时拉高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ready 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交换数据量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3246576bits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读出冲突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：最大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，平均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1.3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测试写入速度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3246576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95×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=31.82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测试读出速度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3246576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177×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=17.08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b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</a:b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0" y="1472500"/>
                <a:ext cx="9163445" cy="2169825"/>
              </a:xfrm>
              <a:prstGeom prst="rect">
                <a:avLst/>
              </a:prstGeom>
              <a:blipFill>
                <a:blip r:embed="rId4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E100E6C-6DC7-9647-474B-B57CAE20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588" y="3271706"/>
            <a:ext cx="6917908" cy="3474573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925720-D3EA-EB49-AD53-77D2DA2B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925720-D3EA-EB49-AD53-77D2DA2B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2497CD-4004-E9FB-3405-5D66305F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05" y="1387897"/>
            <a:ext cx="6787581" cy="50906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70795E-BBCC-C31A-D6DC-05081A6C3BED}"/>
              </a:ext>
            </a:extLst>
          </p:cNvPr>
          <p:cNvSpPr txBox="1"/>
          <p:nvPr/>
        </p:nvSpPr>
        <p:spPr>
          <a:xfrm>
            <a:off x="1913820" y="874070"/>
            <a:ext cx="4127526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读出带宽倍率和平均读取冲突数的关系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03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851A6"/>
                </a:solidFill>
              </a:rPr>
              <a:t>RTL</a:t>
            </a:r>
            <a:r>
              <a:rPr lang="zh-CN" altLang="en-US" sz="2800" dirty="0">
                <a:solidFill>
                  <a:srgbClr val="0851A6"/>
                </a:solidFill>
              </a:rPr>
              <a:t>级仿真 电路图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0FB0AA-8F97-E693-A508-A9B134A8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597" y="1317997"/>
            <a:ext cx="9535397" cy="478606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34C159-73C8-8E97-C4A2-726A9AEC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942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硬件实现验证 综合布线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1D68A2-BB49-51B9-A7E1-7827F341A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20" t="10069" r="43370" b="1571"/>
          <a:stretch/>
        </p:blipFill>
        <p:spPr>
          <a:xfrm>
            <a:off x="2989141" y="1023175"/>
            <a:ext cx="2957611" cy="42547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80BFE8-3D85-B3BA-58C7-4B09DDAFC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90" t="10993" r="32190" b="1329"/>
          <a:stretch/>
        </p:blipFill>
        <p:spPr>
          <a:xfrm>
            <a:off x="7088176" y="960560"/>
            <a:ext cx="3531923" cy="44157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EB7EA8-43E5-F609-5EE5-95409DBB5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536" y="5518843"/>
            <a:ext cx="9875520" cy="75719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5FE6FC-CD0D-0F0C-6305-91AF7155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12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硬件实现验证 综合布线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BD8E5D-5284-1E00-BC72-D8320E4B9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78" y="1067905"/>
            <a:ext cx="4678680" cy="25551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B81A0A-F815-ECCF-92F3-00F3AB380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978" y="3794435"/>
            <a:ext cx="4678680" cy="24897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22C77D-7E16-6C79-F4D1-04F84855E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186" y="2506702"/>
            <a:ext cx="4747671" cy="217188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AFDB6-21EF-2B2C-B8C2-8BD73AA9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41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SRAM</a:t>
            </a:r>
            <a:r>
              <a:rPr lang="zh-CN" altLang="en-US" sz="2800" dirty="0">
                <a:solidFill>
                  <a:srgbClr val="0851A6"/>
                </a:solidFill>
              </a:rPr>
              <a:t>颗粒划分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AF5FE7-DADB-8C09-B4C8-FEA51F5C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339" y="2338373"/>
            <a:ext cx="9207905" cy="43434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4887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页地址与半字对齐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降低校验存储需求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数据包控制部分与半字对齐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A34DE98-290B-63A3-A4F6-115C5643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59" y="794819"/>
            <a:ext cx="3286974" cy="276285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B50171-D201-6ADB-C665-777E54ED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18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硬件实现验证 单模块</a:t>
            </a:r>
            <a:r>
              <a:rPr lang="en-US" altLang="zh-CN" sz="2800" dirty="0">
                <a:solidFill>
                  <a:srgbClr val="0851A6"/>
                </a:solidFill>
              </a:rPr>
              <a:t>FPGA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540913-D5B4-36EB-01F6-299DB8F65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28" y="2640427"/>
            <a:ext cx="4738064" cy="35535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0620AB-53DA-3A06-F859-C284B436A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892" y="1243135"/>
            <a:ext cx="5586754" cy="319409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5A0895-66AD-BE62-85BD-8E68FEF4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768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优点与不足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17E17-D120-B053-2557-9CF47EA03E0A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8.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827A5-0053-B53D-FF1A-5A4C760A392A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C04DB34-5F99-160A-D4F3-FE5EE937C46A}"/>
              </a:ext>
            </a:extLst>
          </p:cNvPr>
          <p:cNvGrpSpPr/>
          <p:nvPr/>
        </p:nvGrpSpPr>
        <p:grpSpPr>
          <a:xfrm>
            <a:off x="7409253" y="1073298"/>
            <a:ext cx="3973450" cy="5319950"/>
            <a:chOff x="3001215" y="1066527"/>
            <a:chExt cx="3973450" cy="53199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53ED48E-0333-CF7E-A05E-348D5DE5D436}"/>
                </a:ext>
              </a:extLst>
            </p:cNvPr>
            <p:cNvSpPr/>
            <p:nvPr/>
          </p:nvSpPr>
          <p:spPr>
            <a:xfrm>
              <a:off x="3001215" y="1066527"/>
              <a:ext cx="3973450" cy="5319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F9D02DA-1979-9AF4-EB7C-79D3AA796347}"/>
                </a:ext>
              </a:extLst>
            </p:cNvPr>
            <p:cNvSpPr/>
            <p:nvPr/>
          </p:nvSpPr>
          <p:spPr>
            <a:xfrm>
              <a:off x="3001215" y="1066529"/>
              <a:ext cx="3973450" cy="615950"/>
            </a:xfrm>
            <a:prstGeom prst="rect">
              <a:avLst/>
            </a:prstGeom>
            <a:solidFill>
              <a:srgbClr val="0851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不足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3E77E07-454C-9683-6154-DC3457D63D79}"/>
                </a:ext>
              </a:extLst>
            </p:cNvPr>
            <p:cNvSpPr txBox="1"/>
            <p:nvPr/>
          </p:nvSpPr>
          <p:spPr>
            <a:xfrm>
              <a:off x="3105562" y="1763889"/>
              <a:ext cx="3724060" cy="46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Crossbar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架构布线压力稍大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4F637C3-1969-AE08-7C20-0B674D2B5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489" y="2374018"/>
              <a:ext cx="2910205" cy="195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D39F8CC-4DE6-A052-E1DD-EE2100DDE670}"/>
                </a:ext>
              </a:extLst>
            </p:cNvPr>
            <p:cNvSpPr txBox="1"/>
            <p:nvPr/>
          </p:nvSpPr>
          <p:spPr>
            <a:xfrm>
              <a:off x="3105562" y="4477683"/>
              <a:ext cx="3724060" cy="46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颗粒划分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会导致浪费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FED5983-FEC5-9EDA-97B3-C472DE84855B}"/>
                    </a:ext>
                  </a:extLst>
                </p:cNvPr>
                <p:cNvSpPr txBox="1"/>
                <p:nvPr/>
              </p:nvSpPr>
              <p:spPr>
                <a:xfrm>
                  <a:off x="3260828" y="5066126"/>
                  <a:ext cx="3454224" cy="1211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512−32+1</m:t>
                            </m:r>
                          </m:den>
                        </m:f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=32</m:t>
                            </m:r>
                          </m:sub>
                          <m:sup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512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8∙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×100%=</m:t>
                            </m:r>
                          </m:e>
                        </m:nary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98.064%</m:t>
                        </m:r>
                      </m:oMath>
                    </m:oMathPara>
                  </a14:m>
                  <a:endParaRPr lang="zh-CN" altLang="zh-CN" sz="11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128−32+1</m:t>
                            </m:r>
                          </m:den>
                        </m:f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=32</m:t>
                            </m:r>
                          </m:sub>
                          <m:sup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128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8∙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×100%=95.219%</m:t>
                            </m:r>
                          </m:e>
                        </m:nary>
                      </m:oMath>
                    </m:oMathPara>
                  </a14:m>
                  <a:endParaRPr lang="zh-CN" altLang="zh-CN" sz="11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FED5983-FEC5-9EDA-97B3-C472DE848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0828" y="5066126"/>
                  <a:ext cx="3454224" cy="1211935"/>
                </a:xfrm>
                <a:prstGeom prst="rect">
                  <a:avLst/>
                </a:prstGeom>
                <a:blipFill>
                  <a:blip r:embed="rId5"/>
                  <a:stretch>
                    <a:fillRect t="-42211" b="-587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F6C73C-F674-7FF9-CE53-EAFCF53422B5}"/>
              </a:ext>
            </a:extLst>
          </p:cNvPr>
          <p:cNvGrpSpPr/>
          <p:nvPr/>
        </p:nvGrpSpPr>
        <p:grpSpPr>
          <a:xfrm>
            <a:off x="2064394" y="1073298"/>
            <a:ext cx="4769417" cy="5319950"/>
            <a:chOff x="2205248" y="1066527"/>
            <a:chExt cx="4769417" cy="531995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74D9FEE-28DD-126B-E14F-6A3F49A3B67F}"/>
                </a:ext>
              </a:extLst>
            </p:cNvPr>
            <p:cNvSpPr/>
            <p:nvPr/>
          </p:nvSpPr>
          <p:spPr>
            <a:xfrm>
              <a:off x="2205248" y="1066527"/>
              <a:ext cx="4769417" cy="5319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84EBFF-FC9D-FFD3-C008-DC6814D64CCA}"/>
                </a:ext>
              </a:extLst>
            </p:cNvPr>
            <p:cNvSpPr/>
            <p:nvPr/>
          </p:nvSpPr>
          <p:spPr>
            <a:xfrm>
              <a:off x="2205248" y="1066529"/>
              <a:ext cx="4769417" cy="615950"/>
            </a:xfrm>
            <a:prstGeom prst="rect">
              <a:avLst/>
            </a:prstGeom>
            <a:solidFill>
              <a:srgbClr val="0851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优点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A2043E9-7496-6771-B664-F3D9E50B7E87}"/>
                </a:ext>
              </a:extLst>
            </p:cNvPr>
            <p:cNvSpPr txBox="1"/>
            <p:nvPr/>
          </p:nvSpPr>
          <p:spPr>
            <a:xfrm>
              <a:off x="2320255" y="1763889"/>
              <a:ext cx="4509367" cy="393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完全动态分配内存，各端口、队列数据量无限制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引入数据结构与算法思想，降低逻辑复杂度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引入页表管理的思想，划分</a:t>
              </a: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，简化管理逻辑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时序性良好，使用跳转表替代时序性差的位图，各模块机制流水化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偏好性存储降低读取延迟，使得大多数情况下端口读取带宽可以达到最大值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在有可用</a:t>
              </a: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时保证端口写入带宽总为最大值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极大压缩模块的存储资源占用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极低的读写延迟，在写入未完毕时即可开始读出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代码风格良好，严格遵循命名规范，注释清晰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……</a:t>
              </a:r>
              <a:endPara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3C98AB-8B1A-668F-8EAF-3B58BFFA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85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未来开发计划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17E17-D120-B053-2557-9CF47EA03E0A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8.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827A5-0053-B53D-FF1A-5A4C760A392A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254DA1-1955-2CC2-D996-917D81D6280A}"/>
              </a:ext>
            </a:extLst>
          </p:cNvPr>
          <p:cNvSpPr/>
          <p:nvPr/>
        </p:nvSpPr>
        <p:spPr>
          <a:xfrm>
            <a:off x="1864259" y="1546855"/>
            <a:ext cx="4756853" cy="20251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6545F0-FAAC-1AC6-D751-87D6564A409A}"/>
              </a:ext>
            </a:extLst>
          </p:cNvPr>
          <p:cNvSpPr/>
          <p:nvPr/>
        </p:nvSpPr>
        <p:spPr>
          <a:xfrm>
            <a:off x="1864259" y="3983945"/>
            <a:ext cx="4756853" cy="190605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4E789B-CAC4-F664-3C9B-583B681843DD}"/>
              </a:ext>
            </a:extLst>
          </p:cNvPr>
          <p:cNvSpPr/>
          <p:nvPr/>
        </p:nvSpPr>
        <p:spPr>
          <a:xfrm>
            <a:off x="7004162" y="1546857"/>
            <a:ext cx="4823029" cy="202510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17FE17-A707-47AA-3A77-727A2928C7D4}"/>
              </a:ext>
            </a:extLst>
          </p:cNvPr>
          <p:cNvSpPr/>
          <p:nvPr/>
        </p:nvSpPr>
        <p:spPr>
          <a:xfrm>
            <a:off x="6998125" y="3983944"/>
            <a:ext cx="4823029" cy="190605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56B6F6-088D-BB1B-8B3E-A2F01ADE7A6A}"/>
              </a:ext>
            </a:extLst>
          </p:cNvPr>
          <p:cNvSpPr/>
          <p:nvPr/>
        </p:nvSpPr>
        <p:spPr>
          <a:xfrm>
            <a:off x="1864260" y="1546857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41407CC-BD78-7338-B669-E36AA9B53C8A}"/>
              </a:ext>
            </a:extLst>
          </p:cNvPr>
          <p:cNvSpPr/>
          <p:nvPr/>
        </p:nvSpPr>
        <p:spPr>
          <a:xfrm>
            <a:off x="7004162" y="1546858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125579F-19CA-F332-9632-9F43257E3CE4}"/>
              </a:ext>
            </a:extLst>
          </p:cNvPr>
          <p:cNvSpPr/>
          <p:nvPr/>
        </p:nvSpPr>
        <p:spPr>
          <a:xfrm>
            <a:off x="6998125" y="3983945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62CED1-F17B-A21E-0A0F-CCDD0A840151}"/>
              </a:ext>
            </a:extLst>
          </p:cNvPr>
          <p:cNvSpPr/>
          <p:nvPr/>
        </p:nvSpPr>
        <p:spPr>
          <a:xfrm>
            <a:off x="1862552" y="3988859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87AF05C-07F2-1A37-99A2-E66DDC1CCC16}"/>
              </a:ext>
            </a:extLst>
          </p:cNvPr>
          <p:cNvSpPr txBox="1"/>
          <p:nvPr/>
        </p:nvSpPr>
        <p:spPr>
          <a:xfrm>
            <a:off x="2538991" y="1639029"/>
            <a:ext cx="334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进一步优化读写延迟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0545BD-1F72-BFB2-7B79-A25D8B33FDAD}"/>
              </a:ext>
            </a:extLst>
          </p:cNvPr>
          <p:cNvSpPr txBox="1"/>
          <p:nvPr/>
        </p:nvSpPr>
        <p:spPr>
          <a:xfrm>
            <a:off x="7670424" y="1621204"/>
            <a:ext cx="2782689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更全面的压力测试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631C2EF-F07A-4B87-6783-9BF8433156E9}"/>
              </a:ext>
            </a:extLst>
          </p:cNvPr>
          <p:cNvSpPr txBox="1"/>
          <p:nvPr/>
        </p:nvSpPr>
        <p:spPr>
          <a:xfrm>
            <a:off x="2538991" y="4063206"/>
            <a:ext cx="4023353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模拟现实应用中的文件传输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F1CB219-8FE7-A3B3-0A42-227E3EB70704}"/>
              </a:ext>
            </a:extLst>
          </p:cNvPr>
          <p:cNvSpPr txBox="1"/>
          <p:nvPr/>
        </p:nvSpPr>
        <p:spPr>
          <a:xfrm>
            <a:off x="7670424" y="4058292"/>
            <a:ext cx="2751158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继续提升代码质量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33" name="Body-1">
            <a:extLst>
              <a:ext uri="{FF2B5EF4-FFF2-40B4-BE49-F238E27FC236}">
                <a16:creationId xmlns:a16="http://schemas.microsoft.com/office/drawing/2014/main" id="{2DFE8A5A-289D-BE3E-61BA-EDD4B531175D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870296" y="2161870"/>
            <a:ext cx="4470182" cy="776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继续简化读写逻辑，降低传输延迟</a:t>
            </a:r>
            <a:r>
              <a:rPr lang="en-US" altLang="zh-CN" sz="1400" dirty="0">
                <a:solidFill>
                  <a:schemeClr val="tx1"/>
                </a:solidFill>
              </a:rPr>
              <a:t>XD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改良快速拼接机制，降低入队拼接延迟</a:t>
            </a:r>
            <a:r>
              <a:rPr lang="en-US" altLang="zh-CN" sz="1400" dirty="0">
                <a:solidFill>
                  <a:schemeClr val="tx1"/>
                </a:solidFill>
              </a:rPr>
              <a:t>C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Body-2">
            <a:extLst>
              <a:ext uri="{FF2B5EF4-FFF2-40B4-BE49-F238E27FC236}">
                <a16:creationId xmlns:a16="http://schemas.microsoft.com/office/drawing/2014/main" id="{7746BD77-0D1B-85E7-2EB4-A9A905CC9C1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6998125" y="2161871"/>
            <a:ext cx="4606608" cy="1329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chemeClr val="tx1"/>
                </a:solidFill>
              </a:rPr>
              <a:t>模拟更加极端的情况，测试时间更长、吞吐量更高</a:t>
            </a:r>
          </a:p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chemeClr val="tx1"/>
                </a:solidFill>
              </a:rPr>
              <a:t>编写全自动压力测试脚本，高级语言按照测试策略随机生成输入数据，</a:t>
            </a:r>
            <a:r>
              <a:rPr lang="en-US" altLang="zh-CN" sz="1100" dirty="0">
                <a:solidFill>
                  <a:schemeClr val="tx1"/>
                </a:solidFill>
              </a:rPr>
              <a:t>testbench</a:t>
            </a:r>
            <a:r>
              <a:rPr lang="zh-CN" altLang="en-US" sz="1100" dirty="0">
                <a:solidFill>
                  <a:schemeClr val="tx1"/>
                </a:solidFill>
              </a:rPr>
              <a:t>读取输入数据并保存模块输出至文件，高级语言再读取输出文件进行对拍</a:t>
            </a:r>
          </a:p>
        </p:txBody>
      </p:sp>
      <p:sp>
        <p:nvSpPr>
          <p:cNvPr id="35" name="Body-3">
            <a:extLst>
              <a:ext uri="{FF2B5EF4-FFF2-40B4-BE49-F238E27FC236}">
                <a16:creationId xmlns:a16="http://schemas.microsoft.com/office/drawing/2014/main" id="{14A211F6-2725-CA1D-167E-88C658D9C389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864259" y="4607396"/>
            <a:ext cx="4698085" cy="116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使用模块同时传输多个大文件，并比对前后传输结果</a:t>
            </a:r>
          </a:p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设置系统仪表盘，更加方便地观测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SRAM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、端口内部状态和彼此连接关系</a:t>
            </a:r>
          </a:p>
        </p:txBody>
      </p:sp>
      <p:sp>
        <p:nvSpPr>
          <p:cNvPr id="36" name="Body-2">
            <a:extLst>
              <a:ext uri="{FF2B5EF4-FFF2-40B4-BE49-F238E27FC236}">
                <a16:creationId xmlns:a16="http://schemas.microsoft.com/office/drawing/2014/main" id="{1131A5DF-140E-7531-EC19-C1C091C3EE37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6998125" y="4629955"/>
            <a:ext cx="2750220" cy="525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进一步整理代码，丰富注释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C456005-60BC-7F3C-B90D-C7ECAF7B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206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zh-CN" altLang="en-US" sz="4000" spc="200" dirty="0">
                <a:solidFill>
                  <a:srgbClr val="0851A6"/>
                </a:solidFill>
                <a:latin typeface="+mj-ea"/>
              </a:rPr>
              <a:t>恳请各位评委批评指正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837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</a:t>
            </a:r>
            <a:r>
              <a:rPr lang="zh-CN" altLang="en-US" sz="2800" dirty="0">
                <a:solidFill>
                  <a:srgbClr val="0851A6"/>
                </a:solidFill>
              </a:rPr>
              <a:t>内存回收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空闲队列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时间复杂度为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O(1)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完全动态的空间分配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7606AE-4F47-8970-2F98-3B69F27B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14" y="2379641"/>
            <a:ext cx="6218377" cy="39731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006170-F28D-3761-3DB8-6E7F599EC037}"/>
              </a:ext>
            </a:extLst>
          </p:cNvPr>
          <p:cNvSpPr txBox="1"/>
          <p:nvPr/>
        </p:nvSpPr>
        <p:spPr>
          <a:xfrm>
            <a:off x="7538808" y="2010309"/>
            <a:ext cx="14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空闲队列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63827B-E139-53BC-966A-21AFBD0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96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链表维护队列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单向链表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结构简单，可用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模拟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5226CF-159B-074E-366B-7EEB0752D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39" y="1845586"/>
            <a:ext cx="8080761" cy="501241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391BE7-E558-A1C3-40FB-FF0F9071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05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调度方式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严格优先级调度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解决低优先级被高优先级长期阻塞的问题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020DAF-54E8-9FAC-1B30-832934228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93" y="762912"/>
            <a:ext cx="4533899" cy="588262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AC3F17-02E5-51D3-003D-DBFC7D4C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97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数据校验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(136,128) 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汉明校验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6ACAB-5D2C-EE21-19DF-EB89116E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2" y="1882157"/>
            <a:ext cx="9536440" cy="351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8CEA30D-7884-DDAD-C5F0-9C41D2A3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183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22001_23000/1478900e-b722-4935-856a-7d8990378c02-2.source.default.zh-Hans.jpg"/>
  <p:tag name="OFFICEPLUS.THEME" val="New_Batches_0108_Outline/20240108/images_object_22001_23000/1478900e-b722-4935-856a-7d8990378c02-2.source.default.zh-Hans-2.pptx"/>
  <p:tag name="OFFICEPLUS.OUTLINE" val="932288"/>
  <p:tag name="OFFICEPLUS.OUTLINEEXTERNAL" val="dff0fb31-a50c-6a14-414a-c45d0bdcf28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，单击此处添加文本。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，单击此处添加文本。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93C9"/>
      </a:accent1>
      <a:accent2>
        <a:srgbClr val="9C3D00"/>
      </a:accent2>
      <a:accent3>
        <a:srgbClr val="6DC5FF"/>
      </a:accent3>
      <a:accent4>
        <a:srgbClr val="30546E"/>
      </a:accent4>
      <a:accent5>
        <a:srgbClr val="3C564C"/>
      </a:accent5>
      <a:accent6>
        <a:srgbClr val="F96C00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3278</Words>
  <Application>Microsoft Office PowerPoint</Application>
  <PresentationFormat>宽屏</PresentationFormat>
  <Paragraphs>537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等线</vt:lpstr>
      <vt:lpstr>Arial</vt:lpstr>
      <vt:lpstr>Cambria Math</vt:lpstr>
      <vt:lpstr>Wingdings</vt:lpstr>
      <vt:lpstr>Designed by OfficePLUS</vt:lpstr>
      <vt:lpstr>Hydra高速多端口共享缓存管理模块</vt:lpstr>
      <vt:lpstr>1.  概述 2.  基本参数 3.  项目基本框架 4.  项目亮点</vt:lpstr>
      <vt:lpstr>概述</vt:lpstr>
      <vt:lpstr>基本参数</vt:lpstr>
      <vt:lpstr>动态缓存管理 SRAM颗粒划分</vt:lpstr>
      <vt:lpstr>动态缓存管理 内存回收</vt:lpstr>
      <vt:lpstr>数据包管理 链表维护队列</vt:lpstr>
      <vt:lpstr>数据包管理 调度方式</vt:lpstr>
      <vt:lpstr>数据校验</vt:lpstr>
      <vt:lpstr>结合Crossbar架构与总线架构</vt:lpstr>
      <vt:lpstr>跳转表代替链表维护优先级队列</vt:lpstr>
      <vt:lpstr>跳转表代替链表维护优先级队列</vt:lpstr>
      <vt:lpstr>跳转表代替链表维护优先级队列</vt:lpstr>
      <vt:lpstr>跳转表代替链表维护优先级队列</vt:lpstr>
      <vt:lpstr>为数据包匹配较优SRAM，缓解读出冲突</vt:lpstr>
      <vt:lpstr>为数据包匹配较优SRAM，缓解读出冲突</vt:lpstr>
      <vt:lpstr>为数据包匹配较优SRAM，缓解读出冲突</vt:lpstr>
      <vt:lpstr>为数据包匹配较优SRAM，缓解读出冲突</vt:lpstr>
      <vt:lpstr>设置写入前端缓冲结构，支持断点续传</vt:lpstr>
      <vt:lpstr>基于尾部预测的快速拼接机制，支持单包边读边写</vt:lpstr>
      <vt:lpstr>基于尾部预测的快速拼接机制，支持单包边读边写</vt:lpstr>
      <vt:lpstr>多匹配模式支持，可设置全动态、半动态、静态模式</vt:lpstr>
      <vt:lpstr>保障保序性，消除传统仲裁的缺陷</vt:lpstr>
      <vt:lpstr>保障保序性，消除传统仲裁的缺陷</vt:lpstr>
      <vt:lpstr>“安抚”读取机制，进一步降低读出延迟</vt:lpstr>
      <vt:lpstr>基于掩码集的无需复杂计算的快速WRR</vt:lpstr>
      <vt:lpstr>并行汉明校验，实现单周期编码解码</vt:lpstr>
      <vt:lpstr>其他亮点</vt:lpstr>
      <vt:lpstr>模块介绍 hydra</vt:lpstr>
      <vt:lpstr>写入简化流程图</vt:lpstr>
      <vt:lpstr>读出简化流程图</vt:lpstr>
      <vt:lpstr>读写IO</vt:lpstr>
      <vt:lpstr>读写IO</vt:lpstr>
      <vt:lpstr>配置IO</vt:lpstr>
      <vt:lpstr>行为级仿真 Feature验证 单数据包读写</vt:lpstr>
      <vt:lpstr>行为级仿真 Feature验证 前端缓冲与匹配过程</vt:lpstr>
      <vt:lpstr>行为级仿真 Feature验证 前端传输数据</vt:lpstr>
      <vt:lpstr>行为级仿真 Feature验证 入队请求的生成与时间序列管理</vt:lpstr>
      <vt:lpstr>行为级仿真 Feature验证 基于尾部预测的快速拼接</vt:lpstr>
      <vt:lpstr>行为级仿真 Feature验证 多数据包的保序性</vt:lpstr>
      <vt:lpstr>行为级仿真 Feature验证 基于快速拼接的无延迟/提前读取</vt:lpstr>
      <vt:lpstr>行为级仿真 压力测试</vt:lpstr>
      <vt:lpstr>行为级仿真 压力测试</vt:lpstr>
      <vt:lpstr>行为级仿真 压力测试</vt:lpstr>
      <vt:lpstr>行为级仿真 压力测试</vt:lpstr>
      <vt:lpstr>行为级仿真 压力测试</vt:lpstr>
      <vt:lpstr>RTL级仿真 电路图</vt:lpstr>
      <vt:lpstr>硬件实现验证 综合布线</vt:lpstr>
      <vt:lpstr>硬件实现验证 综合布线</vt:lpstr>
      <vt:lpstr>硬件实现验证 单模块FPGA验证</vt:lpstr>
      <vt:lpstr>优点与不足</vt:lpstr>
      <vt:lpstr>未来开发计划</vt:lpstr>
      <vt:lpstr>恳请各位评委批评指正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Yan Benjamin</cp:lastModifiedBy>
  <cp:revision>249</cp:revision>
  <cp:lastPrinted>2024-07-25T15:38:01Z</cp:lastPrinted>
  <dcterms:created xsi:type="dcterms:W3CDTF">2023-07-20T03:04:31Z</dcterms:created>
  <dcterms:modified xsi:type="dcterms:W3CDTF">2024-07-25T15:39:13Z</dcterms:modified>
</cp:coreProperties>
</file>